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91" r:id="rId3"/>
    <p:sldId id="261" r:id="rId4"/>
    <p:sldId id="287" r:id="rId5"/>
    <p:sldId id="269" r:id="rId6"/>
    <p:sldId id="270" r:id="rId7"/>
    <p:sldId id="288" r:id="rId8"/>
    <p:sldId id="290" r:id="rId9"/>
    <p:sldId id="272" r:id="rId10"/>
    <p:sldId id="271" r:id="rId11"/>
    <p:sldId id="274" r:id="rId12"/>
    <p:sldId id="275" r:id="rId13"/>
    <p:sldId id="277" r:id="rId14"/>
    <p:sldId id="278" r:id="rId15"/>
    <p:sldId id="279" r:id="rId16"/>
    <p:sldId id="280" r:id="rId17"/>
    <p:sldId id="281" r:id="rId18"/>
    <p:sldId id="283" r:id="rId19"/>
    <p:sldId id="284" r:id="rId20"/>
    <p:sldId id="285" r:id="rId21"/>
    <p:sldId id="286" r:id="rId22"/>
    <p:sldId id="29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47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961119167174524"/>
          <c:y val="0.20924827255448844"/>
          <c:w val="0.46641306569351282"/>
          <c:h val="0.622013606408869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'Лист1'!$B$1</c:f>
              <c:strCache>
                <c:ptCount val="1"/>
                <c:pt idx="0">
                  <c:v>оценка"2"</c:v>
                </c:pt>
              </c:strCache>
            </c:strRef>
          </c:tx>
          <c:invertIfNegative val="0"/>
          <c:cat>
            <c:strRef>
              <c:f>'Лист1'!$A$2:$A$5</c:f>
              <c:strCache>
                <c:ptCount val="4"/>
                <c:pt idx="0">
                  <c:v>СФП - 4</c:v>
                </c:pt>
                <c:pt idx="1">
                  <c:v>ОФП -1</c:v>
                </c:pt>
                <c:pt idx="2">
                  <c:v>ОФП - 3</c:v>
                </c:pt>
                <c:pt idx="3">
                  <c:v>СОГ</c:v>
                </c:pt>
              </c:strCache>
            </c:strRef>
          </c:cat>
          <c:val>
            <c:numRef>
              <c:f>'Лист1'!$B$2:$B$5</c:f>
              <c:numCache>
                <c:formatCode>General</c:formatCode>
                <c:ptCount val="4"/>
                <c:pt idx="3" formatCode="dd/mmm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3B-44E0-B5E3-62341AEE0A80}"/>
            </c:ext>
          </c:extLst>
        </c:ser>
        <c:ser>
          <c:idx val="1"/>
          <c:order val="1"/>
          <c:tx>
            <c:strRef>
              <c:f>'Лист1'!$C$1</c:f>
              <c:strCache>
                <c:ptCount val="1"/>
                <c:pt idx="0">
                  <c:v>оцегнка"3"</c:v>
                </c:pt>
              </c:strCache>
            </c:strRef>
          </c:tx>
          <c:invertIfNegative val="0"/>
          <c:cat>
            <c:strRef>
              <c:f>'Лист1'!$A$2:$A$5</c:f>
              <c:strCache>
                <c:ptCount val="4"/>
                <c:pt idx="0">
                  <c:v>СФП - 4</c:v>
                </c:pt>
                <c:pt idx="1">
                  <c:v>ОФП -1</c:v>
                </c:pt>
                <c:pt idx="2">
                  <c:v>ОФП - 3</c:v>
                </c:pt>
                <c:pt idx="3">
                  <c:v>СОГ</c:v>
                </c:pt>
              </c:strCache>
            </c:strRef>
          </c:cat>
          <c:val>
            <c:numRef>
              <c:f>'Лист1'!$C$2:$C$5</c:f>
              <c:numCache>
                <c:formatCode>General</c:formatCode>
                <c:ptCount val="4"/>
                <c:pt idx="3" formatCode="0%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3B-44E0-B5E3-62341AEE0A80}"/>
            </c:ext>
          </c:extLst>
        </c:ser>
        <c:ser>
          <c:idx val="2"/>
          <c:order val="2"/>
          <c:tx>
            <c:strRef>
              <c:f>'Лист1'!$D$1</c:f>
              <c:strCache>
                <c:ptCount val="1"/>
                <c:pt idx="0">
                  <c:v>оценка"4"</c:v>
                </c:pt>
              </c:strCache>
            </c:strRef>
          </c:tx>
          <c:invertIfNegative val="0"/>
          <c:cat>
            <c:strRef>
              <c:f>'Лист1'!$A$2:$A$5</c:f>
              <c:strCache>
                <c:ptCount val="4"/>
                <c:pt idx="0">
                  <c:v>СФП - 4</c:v>
                </c:pt>
                <c:pt idx="1">
                  <c:v>ОФП -1</c:v>
                </c:pt>
                <c:pt idx="2">
                  <c:v>ОФП - 3</c:v>
                </c:pt>
                <c:pt idx="3">
                  <c:v>СОГ</c:v>
                </c:pt>
              </c:strCache>
            </c:strRef>
          </c:cat>
          <c:val>
            <c:numRef>
              <c:f>'Лист1'!$D$2:$D$5</c:f>
              <c:numCache>
                <c:formatCode>0%</c:formatCode>
                <c:ptCount val="4"/>
                <c:pt idx="0">
                  <c:v>0</c:v>
                </c:pt>
                <c:pt idx="1">
                  <c:v>0.60000000000000064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03B-44E0-B5E3-62341AEE0A80}"/>
            </c:ext>
          </c:extLst>
        </c:ser>
        <c:ser>
          <c:idx val="3"/>
          <c:order val="3"/>
          <c:tx>
            <c:strRef>
              <c:f>'Лист1'!$E$1</c:f>
              <c:strCache>
                <c:ptCount val="1"/>
                <c:pt idx="0">
                  <c:v>оценка"5"</c:v>
                </c:pt>
              </c:strCache>
            </c:strRef>
          </c:tx>
          <c:invertIfNegative val="0"/>
          <c:cat>
            <c:strRef>
              <c:f>'Лист1'!$A$2:$A$5</c:f>
              <c:strCache>
                <c:ptCount val="4"/>
                <c:pt idx="0">
                  <c:v>СФП - 4</c:v>
                </c:pt>
                <c:pt idx="1">
                  <c:v>ОФП -1</c:v>
                </c:pt>
                <c:pt idx="2">
                  <c:v>ОФП - 3</c:v>
                </c:pt>
                <c:pt idx="3">
                  <c:v>СОГ</c:v>
                </c:pt>
              </c:strCache>
            </c:strRef>
          </c:cat>
          <c:val>
            <c:numRef>
              <c:f>'Лист1'!$E$2:$E$5</c:f>
              <c:numCache>
                <c:formatCode>0.00%</c:formatCode>
                <c:ptCount val="4"/>
                <c:pt idx="0" formatCode="General">
                  <c:v>0</c:v>
                </c:pt>
                <c:pt idx="1">
                  <c:v>0.4</c:v>
                </c:pt>
                <c:pt idx="2" formatCode="0%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03B-44E0-B5E3-62341AEE0A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399936"/>
        <c:axId val="18133376"/>
      </c:barChart>
      <c:catAx>
        <c:axId val="101399936"/>
        <c:scaling>
          <c:orientation val="minMax"/>
        </c:scaling>
        <c:delete val="0"/>
        <c:axPos val="t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8133376"/>
        <c:crosses val="max"/>
        <c:auto val="1"/>
        <c:lblAlgn val="ctr"/>
        <c:lblOffset val="100"/>
        <c:noMultiLvlLbl val="0"/>
      </c:catAx>
      <c:valAx>
        <c:axId val="18133376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crossAx val="1013999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886745764862653"/>
          <c:y val="0.21474342332987212"/>
          <c:w val="0.46641306569351282"/>
          <c:h val="0.62201360640886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оценка"2"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СФП - 4</c:v>
                </c:pt>
                <c:pt idx="1">
                  <c:v>ОФП -1</c:v>
                </c:pt>
                <c:pt idx="2">
                  <c:v>ОФП - 3</c:v>
                </c:pt>
                <c:pt idx="3">
                  <c:v>СОГ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1016-4164-A030-C8A861D488A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оцегнка"3"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СФП - 4</c:v>
                </c:pt>
                <c:pt idx="1">
                  <c:v>ОФП -1</c:v>
                </c:pt>
                <c:pt idx="2">
                  <c:v>ОФП - 3</c:v>
                </c:pt>
                <c:pt idx="3">
                  <c:v>СОГ</c:v>
                </c:pt>
              </c:strCache>
            </c:strRef>
          </c:cat>
          <c:val>
            <c:numRef>
              <c:f>Лист1!$C$2:$C$5</c:f>
              <c:numCache>
                <c:formatCode>0.00%</c:formatCode>
                <c:ptCount val="4"/>
                <c:pt idx="1">
                  <c:v>0</c:v>
                </c:pt>
                <c:pt idx="3" formatCode="0%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16-4164-A030-C8A861D488A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оценка"4"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СФП - 4</c:v>
                </c:pt>
                <c:pt idx="1">
                  <c:v>ОФП -1</c:v>
                </c:pt>
                <c:pt idx="2">
                  <c:v>ОФП - 3</c:v>
                </c:pt>
                <c:pt idx="3">
                  <c:v>СОГ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16-4164-A030-C8A861D488A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оценка"5"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СФП - 4</c:v>
                </c:pt>
                <c:pt idx="1">
                  <c:v>ОФП -1</c:v>
                </c:pt>
                <c:pt idx="2">
                  <c:v>ОФП - 3</c:v>
                </c:pt>
                <c:pt idx="3">
                  <c:v>СОГ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0</c:v>
                </c:pt>
                <c:pt idx="2" formatCode="0%">
                  <c:v>0</c:v>
                </c:pt>
                <c:pt idx="3" formatCode="0%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016-4164-A030-C8A861D488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901952"/>
        <c:axId val="31907840"/>
      </c:barChart>
      <c:catAx>
        <c:axId val="31901952"/>
        <c:scaling>
          <c:orientation val="minMax"/>
        </c:scaling>
        <c:delete val="0"/>
        <c:axPos val="t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1907840"/>
        <c:crosses val="max"/>
        <c:auto val="1"/>
        <c:lblAlgn val="ctr"/>
        <c:lblOffset val="100"/>
        <c:noMultiLvlLbl val="0"/>
      </c:catAx>
      <c:valAx>
        <c:axId val="31907840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crossAx val="319019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4561766385381736"/>
          <c:y val="0.30126947040498442"/>
          <c:w val="0.32215087875134873"/>
          <c:h val="0.39746105919003138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991600" cy="1219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dirty="0" smtClean="0">
                <a:latin typeface="+mn-lt"/>
              </a:rPr>
              <a:t/>
            </a:r>
            <a:br>
              <a:rPr lang="ru-RU" sz="4000" dirty="0" smtClean="0">
                <a:latin typeface="+mn-lt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учреждение дополнительного образования «Юность»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Амурска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Амурского муниципального района Хабаровского края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программы дополнительного образования физкультурно-спортивной направленности по фехтованию (2022 – 2024 </a:t>
            </a:r>
            <a:r>
              <a:rPr lang="ru-RU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у.г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b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Прямоугольник 3"/>
          <p:cNvSpPr>
            <a:spLocks noChangeArrowheads="1"/>
          </p:cNvSpPr>
          <p:nvPr/>
        </p:nvSpPr>
        <p:spPr bwMode="auto">
          <a:xfrm>
            <a:off x="660123" y="4365104"/>
            <a:ext cx="819443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</a:t>
            </a:r>
          </a:p>
          <a:p>
            <a:pPr algn="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Коренякина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Марина Валерьевна</a:t>
            </a:r>
          </a:p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Амурск 2024</a:t>
            </a:r>
          </a:p>
        </p:txBody>
      </p:sp>
      <p:pic>
        <p:nvPicPr>
          <p:cNvPr id="7172" name="Рисунок 4" descr="IMG-20170507-WA00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9788" y="2086891"/>
            <a:ext cx="4215103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20230129_1610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9697" y="2814493"/>
            <a:ext cx="1339489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264" y="116632"/>
            <a:ext cx="8229600" cy="86409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обучающихся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987197599"/>
              </p:ext>
            </p:extLst>
          </p:nvPr>
        </p:nvGraphicFramePr>
        <p:xfrm>
          <a:off x="374984" y="692696"/>
          <a:ext cx="8712970" cy="2136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52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87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7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1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60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37968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Учебный</a:t>
                      </a:r>
                    </a:p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Призёры,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участник</a:t>
                      </a:r>
                    </a:p>
                    <a:p>
                      <a:r>
                        <a:rPr lang="ru-RU" sz="12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Внутриклубн</a:t>
                      </a: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 Сор.</a:t>
                      </a:r>
                      <a:endParaRPr lang="ru-RU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Призёры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Городских,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районных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Соревн</a:t>
                      </a: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Призёры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краевых</a:t>
                      </a:r>
                    </a:p>
                    <a:p>
                      <a:r>
                        <a:rPr lang="ru-RU" sz="12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Соревн</a:t>
                      </a: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Призёры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ДФО</a:t>
                      </a:r>
                    </a:p>
                    <a:p>
                      <a:r>
                        <a:rPr lang="ru-RU" sz="12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Соревн</a:t>
                      </a: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Призёры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Российских</a:t>
                      </a:r>
                    </a:p>
                    <a:p>
                      <a:r>
                        <a:rPr lang="ru-RU" sz="12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Соревн</a:t>
                      </a: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Призёры</a:t>
                      </a:r>
                    </a:p>
                    <a:p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Международных</a:t>
                      </a:r>
                    </a:p>
                    <a:p>
                      <a:r>
                        <a:rPr lang="ru-RU" sz="12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Соревн</a:t>
                      </a: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Всего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5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2022 –2023г.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40 </a:t>
                      </a:r>
                      <a:r>
                        <a:rPr lang="ru-RU" dirty="0" err="1" smtClean="0"/>
                        <a:t>участ</a:t>
                      </a:r>
                      <a:endParaRPr lang="ru-RU" dirty="0" smtClean="0"/>
                    </a:p>
                    <a:p>
                      <a:r>
                        <a:rPr lang="ru-RU" dirty="0" smtClean="0"/>
                        <a:t>26</a:t>
                      </a:r>
                      <a:r>
                        <a:rPr lang="ru-RU" baseline="0" dirty="0" smtClean="0"/>
                        <a:t> приз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42 приз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 приз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</a:t>
                      </a:r>
                      <a:r>
                        <a:rPr lang="ru-RU" baseline="0" dirty="0" smtClean="0"/>
                        <a:t> приз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----------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----------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90 приз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2496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2023 -2024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28 </a:t>
                      </a:r>
                      <a:r>
                        <a:rPr lang="ru-RU" dirty="0" err="1" smtClean="0"/>
                        <a:t>участ</a:t>
                      </a:r>
                      <a:endParaRPr lang="ru-RU" dirty="0" smtClean="0"/>
                    </a:p>
                    <a:p>
                      <a:r>
                        <a:rPr lang="ru-RU" dirty="0" smtClean="0"/>
                        <a:t>14 приз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55</a:t>
                      </a:r>
                      <a:r>
                        <a:rPr lang="ru-RU" baseline="0" dirty="0" smtClean="0"/>
                        <a:t> приз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19 приз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7</a:t>
                      </a:r>
                      <a:r>
                        <a:rPr lang="ru-RU" baseline="0" dirty="0" smtClean="0"/>
                        <a:t> приз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1 </a:t>
                      </a:r>
                      <a:r>
                        <a:rPr lang="ru-RU" dirty="0" err="1" smtClean="0"/>
                        <a:t>участ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6</a:t>
                      </a:r>
                      <a:r>
                        <a:rPr lang="ru-RU" baseline="0" dirty="0" smtClean="0"/>
                        <a:t> приз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101</a:t>
                      </a:r>
                      <a:r>
                        <a:rPr lang="ru-RU" baseline="0" dirty="0" smtClean="0"/>
                        <a:t> приз</a:t>
                      </a:r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" name="Рисунок 12" descr="20230507_1429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780928"/>
            <a:ext cx="122413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20230507_1424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3068960"/>
            <a:ext cx="1080120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20230506_1702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4498927"/>
            <a:ext cx="1296144" cy="2137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20230507_1425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84724" y="4639443"/>
            <a:ext cx="1179163" cy="2073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IMG-20220417-WA001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1920" y="4542685"/>
            <a:ext cx="2047131" cy="1703026"/>
          </a:xfrm>
          <a:prstGeom prst="rect">
            <a:avLst/>
          </a:prstGeom>
        </p:spPr>
      </p:pic>
      <p:pic>
        <p:nvPicPr>
          <p:cNvPr id="20" name="Рисунок 19" descr="20240803_15493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32240" y="2782518"/>
            <a:ext cx="2160240" cy="2935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20240802_21425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69473" y="3068960"/>
            <a:ext cx="2266647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20240801_18065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89296" y="5285096"/>
            <a:ext cx="2948189" cy="1375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победы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P10142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450" t="5405" r="19518"/>
          <a:stretch>
            <a:fillRect/>
          </a:stretch>
        </p:blipFill>
        <p:spPr>
          <a:xfrm>
            <a:off x="323528" y="814710"/>
            <a:ext cx="2880320" cy="2224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1014214.JPG"/>
          <p:cNvPicPr>
            <a:picLocks noChangeAspect="1"/>
          </p:cNvPicPr>
          <p:nvPr/>
        </p:nvPicPr>
        <p:blipFill>
          <a:blip r:embed="rId3" cstate="print"/>
          <a:srcRect l="9838" t="1087" r="10626"/>
          <a:stretch>
            <a:fillRect/>
          </a:stretch>
        </p:blipFill>
        <p:spPr>
          <a:xfrm>
            <a:off x="323528" y="2896941"/>
            <a:ext cx="2340543" cy="1640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1014240.JPG"/>
          <p:cNvPicPr>
            <a:picLocks noChangeAspect="1"/>
          </p:cNvPicPr>
          <p:nvPr/>
        </p:nvPicPr>
        <p:blipFill>
          <a:blip r:embed="rId4" cstate="print"/>
          <a:srcRect l="2751" t="2484" r="20863"/>
          <a:stretch>
            <a:fillRect/>
          </a:stretch>
        </p:blipFill>
        <p:spPr>
          <a:xfrm>
            <a:off x="3419872" y="908720"/>
            <a:ext cx="2687229" cy="1933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181028_125932.jpg"/>
          <p:cNvPicPr>
            <a:picLocks noChangeAspect="1"/>
          </p:cNvPicPr>
          <p:nvPr/>
        </p:nvPicPr>
        <p:blipFill>
          <a:blip r:embed="rId5" cstate="print"/>
          <a:srcRect l="5201" t="27950" r="6601"/>
          <a:stretch>
            <a:fillRect/>
          </a:stretch>
        </p:blipFill>
        <p:spPr>
          <a:xfrm>
            <a:off x="2987824" y="2792051"/>
            <a:ext cx="2487069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20181124_133618.jpg"/>
          <p:cNvPicPr>
            <a:picLocks noChangeAspect="1"/>
          </p:cNvPicPr>
          <p:nvPr/>
        </p:nvPicPr>
        <p:blipFill>
          <a:blip r:embed="rId6" cstate="print"/>
          <a:srcRect l="5201" t="10101" r="12201" b="12200"/>
          <a:stretch>
            <a:fillRect/>
          </a:stretch>
        </p:blipFill>
        <p:spPr>
          <a:xfrm>
            <a:off x="6516216" y="764704"/>
            <a:ext cx="2353883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20181124_155729.jpg"/>
          <p:cNvPicPr>
            <a:picLocks noChangeAspect="1"/>
          </p:cNvPicPr>
          <p:nvPr/>
        </p:nvPicPr>
        <p:blipFill>
          <a:blip r:embed="rId7" cstate="print"/>
          <a:srcRect l="6601" t="20600" r="10801" b="11151"/>
          <a:stretch>
            <a:fillRect/>
          </a:stretch>
        </p:blipFill>
        <p:spPr>
          <a:xfrm>
            <a:off x="5940152" y="3140968"/>
            <a:ext cx="2418361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180803_221705.jpg"/>
          <p:cNvPicPr>
            <a:picLocks noChangeAspect="1"/>
          </p:cNvPicPr>
          <p:nvPr/>
        </p:nvPicPr>
        <p:blipFill>
          <a:blip r:embed="rId8" cstate="print"/>
          <a:srcRect l="21650" t="27951" r="15351" b="30050"/>
          <a:stretch>
            <a:fillRect/>
          </a:stretch>
        </p:blipFill>
        <p:spPr>
          <a:xfrm>
            <a:off x="4644008" y="4941168"/>
            <a:ext cx="3312368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1014210.JPG"/>
          <p:cNvPicPr>
            <a:picLocks noChangeAspect="1"/>
          </p:cNvPicPr>
          <p:nvPr/>
        </p:nvPicPr>
        <p:blipFill>
          <a:blip r:embed="rId9" cstate="print"/>
          <a:srcRect l="9838" t="1087" r="9838"/>
          <a:stretch>
            <a:fillRect/>
          </a:stretch>
        </p:blipFill>
        <p:spPr>
          <a:xfrm>
            <a:off x="875054" y="4473116"/>
            <a:ext cx="2888798" cy="1992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новых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    технологий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20180529_145336.jpg"/>
          <p:cNvPicPr>
            <a:picLocks noChangeAspect="1"/>
          </p:cNvPicPr>
          <p:nvPr/>
        </p:nvPicPr>
        <p:blipFill>
          <a:blip r:embed="rId2" cstate="print"/>
          <a:srcRect l="-399" t="24800" r="10801" b="35300"/>
          <a:stretch>
            <a:fillRect/>
          </a:stretch>
        </p:blipFill>
        <p:spPr>
          <a:xfrm>
            <a:off x="2339752" y="1412776"/>
            <a:ext cx="460851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P10141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0464" y="3501008"/>
            <a:ext cx="3119762" cy="3119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180529_143658.jpg"/>
          <p:cNvPicPr>
            <a:picLocks noChangeAspect="1"/>
          </p:cNvPicPr>
          <p:nvPr/>
        </p:nvPicPr>
        <p:blipFill>
          <a:blip r:embed="rId4" cstate="print"/>
          <a:srcRect t="27950" r="9401" b="15351"/>
          <a:stretch>
            <a:fillRect/>
          </a:stretch>
        </p:blipFill>
        <p:spPr>
          <a:xfrm>
            <a:off x="395536" y="3736657"/>
            <a:ext cx="3456384" cy="2884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IMG-20181222-WA001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6880" y="1044123"/>
            <a:ext cx="1496765" cy="284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20181208_131857.jpg"/>
          <p:cNvPicPr>
            <a:picLocks noChangeAspect="1"/>
          </p:cNvPicPr>
          <p:nvPr/>
        </p:nvPicPr>
        <p:blipFill>
          <a:blip r:embed="rId3" cstate="print"/>
          <a:srcRect l="6601" t="14300" r="1001"/>
          <a:stretch>
            <a:fillRect/>
          </a:stretch>
        </p:blipFill>
        <p:spPr>
          <a:xfrm>
            <a:off x="4492424" y="1489624"/>
            <a:ext cx="2463407" cy="3046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88640"/>
            <a:ext cx="8136904" cy="86409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Воспитательная часть 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программы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 descr="20230707_1008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076" y="3765669"/>
            <a:ext cx="4868980" cy="2738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20221229_1441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4087" y="4424557"/>
            <a:ext cx="3651222" cy="2053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IMG-20210212-WA00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7079" y="1044123"/>
            <a:ext cx="4176464" cy="2321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Сёма\Desktop\фото досуга\P10123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7463" y="3852791"/>
            <a:ext cx="3968337" cy="2672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C:\Users\Сёма\Desktop\фото досуга\парад на 9 ма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08720"/>
            <a:ext cx="4680520" cy="2593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71" name="Заголовок 6"/>
          <p:cNvSpPr>
            <a:spLocks noGrp="1"/>
          </p:cNvSpPr>
          <p:nvPr>
            <p:ph type="title"/>
          </p:nvPr>
        </p:nvSpPr>
        <p:spPr>
          <a:xfrm>
            <a:off x="1691680" y="260648"/>
            <a:ext cx="5643736" cy="648072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</a:t>
            </a:r>
          </a:p>
        </p:txBody>
      </p:sp>
      <p:pic>
        <p:nvPicPr>
          <p:cNvPr id="9" name="Рисунок 8" descr="20230917_1556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789040"/>
            <a:ext cx="4085943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20230707_1201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26306" y="908720"/>
            <a:ext cx="1967526" cy="3497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3388" y="228600"/>
            <a:ext cx="8329612" cy="685800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Раскрытие потенциала воспитанников и поддержка интереса к спорту</a:t>
            </a:r>
          </a:p>
        </p:txBody>
      </p:sp>
      <p:pic>
        <p:nvPicPr>
          <p:cNvPr id="12291" name="Рисунок 6" descr="P1011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483" y="3429000"/>
            <a:ext cx="4626513" cy="2560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Рисунок 7" descr="P1011170.JPG"/>
          <p:cNvPicPr>
            <a:picLocks noChangeAspect="1" noChangeArrowheads="1"/>
          </p:cNvPicPr>
          <p:nvPr/>
        </p:nvPicPr>
        <p:blipFill>
          <a:blip r:embed="rId3" cstate="print"/>
          <a:srcRect r="8759"/>
          <a:stretch>
            <a:fillRect/>
          </a:stretch>
        </p:blipFill>
        <p:spPr bwMode="auto">
          <a:xfrm>
            <a:off x="4971284" y="3657599"/>
            <a:ext cx="3777179" cy="2331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5" name="Рисунок 9" descr="P10111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3" y="1089676"/>
            <a:ext cx="3984997" cy="2244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6" name="Рисунок 10" descr="D:\документы д.работы\фото мамино  2\P10126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124496"/>
            <a:ext cx="3883859" cy="2448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278960" cy="685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pic>
        <p:nvPicPr>
          <p:cNvPr id="4" name="Рисунок 3" descr="20230702_1606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395536" y="2858387"/>
            <a:ext cx="1645281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230704_1040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5138" y="3150789"/>
            <a:ext cx="3462925" cy="1947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230710_1533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5041178"/>
            <a:ext cx="2753731" cy="1548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240630_2102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9848" y="826890"/>
            <a:ext cx="4469036" cy="2323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20230708_1201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826891"/>
            <a:ext cx="4131375" cy="2323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20230709_15315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57579" y="4995404"/>
            <a:ext cx="2871303" cy="1615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240702_17273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5536" y="5229200"/>
            <a:ext cx="3024336" cy="1360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20230707_12045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48063" y="2924943"/>
            <a:ext cx="3680819" cy="2070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168903" y="26064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ренировочные сборы»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лагерь «Олимпиец»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20180801_2000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926" y="1231065"/>
            <a:ext cx="2808312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170815_1247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30414" y="1226586"/>
            <a:ext cx="2751770" cy="3669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170813_113354.jpg"/>
          <p:cNvPicPr>
            <a:picLocks noChangeAspect="1"/>
          </p:cNvPicPr>
          <p:nvPr/>
        </p:nvPicPr>
        <p:blipFill>
          <a:blip r:embed="rId4" cstate="print"/>
          <a:srcRect l="14563" t="8001" r="10626" b="26900"/>
          <a:stretch>
            <a:fillRect/>
          </a:stretch>
        </p:blipFill>
        <p:spPr>
          <a:xfrm>
            <a:off x="1331640" y="4409459"/>
            <a:ext cx="3199710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180730_122953.jpg"/>
          <p:cNvPicPr>
            <a:picLocks noChangeAspect="1"/>
          </p:cNvPicPr>
          <p:nvPr/>
        </p:nvPicPr>
        <p:blipFill>
          <a:blip r:embed="rId5" cstate="print"/>
          <a:srcRect l="-624" t="28907" b="5469"/>
          <a:stretch>
            <a:fillRect/>
          </a:stretch>
        </p:blipFill>
        <p:spPr>
          <a:xfrm>
            <a:off x="4866485" y="4409459"/>
            <a:ext cx="3024336" cy="215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180726_191442.jpg"/>
          <p:cNvPicPr>
            <a:picLocks noChangeAspect="1"/>
          </p:cNvPicPr>
          <p:nvPr/>
        </p:nvPicPr>
        <p:blipFill>
          <a:blip r:embed="rId6" cstate="print"/>
          <a:srcRect t="17450" r="1001"/>
          <a:stretch>
            <a:fillRect/>
          </a:stretch>
        </p:blipFill>
        <p:spPr>
          <a:xfrm>
            <a:off x="3635896" y="1673155"/>
            <a:ext cx="246117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младших школьников к фехтованию (первое знакомство)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1268760"/>
            <a:ext cx="3744416" cy="57606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   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652120" y="1196752"/>
            <a:ext cx="2088232" cy="46064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    </a:t>
            </a:r>
            <a:endParaRPr lang="ru-RU" dirty="0"/>
          </a:p>
        </p:txBody>
      </p:sp>
      <p:pic>
        <p:nvPicPr>
          <p:cNvPr id="5" name="Рисунок 4" descr="IMG-20171024-WA0000.jpg"/>
          <p:cNvPicPr>
            <a:picLocks noChangeAspect="1"/>
          </p:cNvPicPr>
          <p:nvPr/>
        </p:nvPicPr>
        <p:blipFill>
          <a:blip r:embed="rId2" cstate="print"/>
          <a:srcRect l="5201" t="13251" b="12200"/>
          <a:stretch>
            <a:fillRect/>
          </a:stretch>
        </p:blipFill>
        <p:spPr>
          <a:xfrm>
            <a:off x="395536" y="1700808"/>
            <a:ext cx="3502483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IMG-20190527-WA00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3935" y="2153394"/>
            <a:ext cx="4919530" cy="2767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1008112"/>
          </a:xfrm>
        </p:spPr>
        <p:txBody>
          <a:bodyPr>
            <a:normAutofit lnSpcReduction="10000"/>
          </a:bodyPr>
          <a:lstStyle/>
          <a:p>
            <a:pPr lvl="1" algn="ctr">
              <a:buNone/>
            </a:pPr>
            <a:r>
              <a:rPr lang="ru-RU" sz="2000" dirty="0" smtClean="0"/>
              <a:t>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и победы в соревнованиях  </a:t>
            </a:r>
          </a:p>
          <a:p>
            <a:pPr lvl="1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ДФО и Международных соревнованиях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IMG-20210222-WA0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1299861"/>
            <a:ext cx="177966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230129_1522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268760"/>
            <a:ext cx="1872208" cy="3228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-20181221-WA0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23682" y="1321612"/>
            <a:ext cx="1791497" cy="3043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элита нагрождение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8230" y="3973835"/>
            <a:ext cx="3951486" cy="2634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20240801_180856.jpg"/>
          <p:cNvPicPr>
            <a:picLocks noChangeAspect="1"/>
          </p:cNvPicPr>
          <p:nvPr/>
        </p:nvPicPr>
        <p:blipFill rotWithShape="1">
          <a:blip r:embed="rId6" cstate="print"/>
          <a:srcRect l="7127"/>
          <a:stretch/>
        </p:blipFill>
        <p:spPr>
          <a:xfrm rot="5400000">
            <a:off x="1829844" y="2118368"/>
            <a:ext cx="3591762" cy="1892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20240802_21425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98767" y="3367799"/>
            <a:ext cx="1944216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3327"/>
            <a:ext cx="6434749" cy="4295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1507" y="4305494"/>
            <a:ext cx="77126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«Разве можно с неиссякаемым интересом и наслаждением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много-много лет педагогом, если бы природа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осчастливила любовью к детям?».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97825" y="578282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Т.Любецкая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многократная Олимпийская чемпионка по фехтованию «Вместо славы»</a:t>
            </a:r>
          </a:p>
        </p:txBody>
      </p:sp>
    </p:spTree>
    <p:extLst>
      <p:ext uri="{BB962C8B-B14F-4D97-AF65-F5344CB8AC3E}">
        <p14:creationId xmlns:p14="http://schemas.microsoft.com/office/powerpoint/2010/main" val="2536353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304800"/>
            <a:ext cx="8458200" cy="6858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досуга в каникулярное время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Рисунок 3" descr="D:\документы д.работы\фото мамино  2\P10126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40386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Рисунок 4" descr="D:\документы д.работы\последнее\P10117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581400"/>
            <a:ext cx="4522788" cy="314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Picture 4" descr="C:\Users\Сёма\Desktop\фото досуга\IMG-20170811-WA0021.jpg"/>
          <p:cNvPicPr>
            <a:picLocks noChangeAspect="1" noChangeArrowheads="1"/>
          </p:cNvPicPr>
          <p:nvPr/>
        </p:nvPicPr>
        <p:blipFill>
          <a:blip r:embed="rId4" cstate="print"/>
          <a:srcRect l="20769" t="19231" r="16924" b="10001"/>
          <a:stretch>
            <a:fillRect/>
          </a:stretch>
        </p:blipFill>
        <p:spPr bwMode="auto">
          <a:xfrm>
            <a:off x="5181600" y="838200"/>
            <a:ext cx="2828925" cy="2409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2" name="Picture 5" descr="C:\Users\Сёма\Desktop\фото досуга\IMG-20170815-WA0028.jpg"/>
          <p:cNvPicPr>
            <a:picLocks noChangeAspect="1" noChangeArrowheads="1"/>
          </p:cNvPicPr>
          <p:nvPr/>
        </p:nvPicPr>
        <p:blipFill>
          <a:blip r:embed="rId5" cstate="print"/>
          <a:srcRect t="18750"/>
          <a:stretch>
            <a:fillRect/>
          </a:stretch>
        </p:blipFill>
        <p:spPr bwMode="auto">
          <a:xfrm>
            <a:off x="611560" y="4114800"/>
            <a:ext cx="2808312" cy="256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3" descr="C:\Users\Сёма\Desktop\фото досуга\IMG-20170808-WA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410" y="2604328"/>
            <a:ext cx="6356229" cy="3559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4" descr="C:\Users\Сёма\Desktop\фото досуга\IMG-20170815-WA0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2" y="755427"/>
            <a:ext cx="1752600" cy="2574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7" descr="C:\Users\Сёма\Desktop\фото досуга\IMG-20170815-WA0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81785" y="3573016"/>
            <a:ext cx="16764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019800" cy="1371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по г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Владивостоку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посещение «Океанариума»</a:t>
            </a:r>
          </a:p>
        </p:txBody>
      </p:sp>
      <p:pic>
        <p:nvPicPr>
          <p:cNvPr id="15366" name="Picture 5" descr="C:\Users\Сёма\Desktop\фото досуга\IMG-20170815-WA00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81785" y="1196752"/>
            <a:ext cx="15621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700808"/>
            <a:ext cx="78488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Самое странное, что любовь к спорту не меняется со времён Римской империи. Он зовёт за собой сильных, слабых, подвижных и ленивых – всех, кому хочется прыгнуть, побежать, подтянуться… получить удовольствие от движения.</a:t>
            </a:r>
          </a:p>
        </p:txBody>
      </p:sp>
    </p:spTree>
    <p:extLst>
      <p:ext uri="{BB962C8B-B14F-4D97-AF65-F5344CB8AC3E}">
        <p14:creationId xmlns:p14="http://schemas.microsoft.com/office/powerpoint/2010/main" val="1905240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2022г городские День народного единств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4293096"/>
            <a:ext cx="3624116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4" name="Текст 2"/>
          <p:cNvSpPr>
            <a:spLocks noGrp="1"/>
          </p:cNvSpPr>
          <p:nvPr>
            <p:ph type="title"/>
          </p:nvPr>
        </p:nvSpPr>
        <p:spPr>
          <a:xfrm>
            <a:off x="685800" y="152400"/>
            <a:ext cx="7696200" cy="68431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шаги в фехтовании и </a:t>
            </a:r>
            <a:b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победы…</a:t>
            </a:r>
            <a:b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P10142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4222" y="1053683"/>
            <a:ext cx="2915816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-20180214-WA00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7" y="1052736"/>
            <a:ext cx="4119321" cy="2201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P10145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7824" y="2852936"/>
            <a:ext cx="2975285" cy="2098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101427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47664" y="4653136"/>
            <a:ext cx="3292084" cy="1855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-20180214-WA001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3068960"/>
            <a:ext cx="1961021" cy="2184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20220529_13281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07746" y="2752427"/>
            <a:ext cx="2055639" cy="2145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освоение знаний, умений и навыков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400" b="1" dirty="0" smtClean="0"/>
              <a:t>        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 1. Результаты контрольных нормативов на  начало года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sz="1400" b="1" dirty="0" smtClean="0"/>
              <a:t>            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 2. Результаты контрольных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нормативов на конец года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899592" y="2204864"/>
          <a:ext cx="3168352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5220072" y="2204864"/>
          <a:ext cx="3168352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35696" y="5949280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100 % выполнение программы за учебный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– 2024 год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условия для успешной социализации детей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4" descr="DSCN316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4609" y="1556792"/>
            <a:ext cx="3092152" cy="2319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P101428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484784"/>
            <a:ext cx="3961454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10142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005064"/>
            <a:ext cx="3961454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P101427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4005064"/>
            <a:ext cx="3298170" cy="2191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-20220531-WA00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3763851"/>
            <a:ext cx="2088232" cy="278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5616" y="188640"/>
            <a:ext cx="6629400" cy="113869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Устойчивый интерес к Занятиям фехтованием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23530" y="1268761"/>
          <a:ext cx="8568954" cy="1660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61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01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61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41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effectLst>
                            <a:glow rad="101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Учебный 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 </a:t>
                      </a:r>
                      <a:r>
                        <a:rPr lang="ru-RU" sz="1600" b="0" dirty="0" smtClean="0">
                          <a:effectLst>
                            <a:glow rad="101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Начало</a:t>
                      </a:r>
                      <a:r>
                        <a:rPr lang="ru-RU" sz="1600" b="0" baseline="0" dirty="0" smtClean="0">
                          <a:effectLst>
                            <a:glow rad="101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 </a:t>
                      </a:r>
                      <a:r>
                        <a:rPr lang="ru-RU" sz="1600" b="0" dirty="0" err="1" smtClean="0">
                          <a:effectLst>
                            <a:glow rad="101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учебн</a:t>
                      </a:r>
                      <a:r>
                        <a:rPr lang="ru-RU" sz="1600" b="0" baseline="0" dirty="0" smtClean="0">
                          <a:effectLst>
                            <a:glow rad="101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 г.</a:t>
                      </a:r>
                      <a:endParaRPr lang="ru-RU" sz="1600" b="0" dirty="0" smtClean="0">
                        <a:effectLst>
                          <a:glow rad="101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effectLst>
                            <a:glow rad="101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Выпускники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effectLst>
                            <a:glow rad="101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Выбыло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effectLst>
                            <a:glow rad="101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Переведено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effectLst>
                            <a:glow rad="101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Сохранность</a:t>
                      </a:r>
                      <a:endParaRPr lang="ru-RU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280">
                <a:tc>
                  <a:txBody>
                    <a:bodyPr/>
                    <a:lstStyle/>
                    <a:p>
                      <a:r>
                        <a:rPr lang="ru-RU" dirty="0" smtClean="0"/>
                        <a:t>2022-2023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 группы </a:t>
                      </a:r>
                    </a:p>
                    <a:p>
                      <a:r>
                        <a:rPr lang="ru-RU" dirty="0" smtClean="0"/>
                        <a:t>(45 человек)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45</a:t>
                      </a:r>
                    </a:p>
                    <a:p>
                      <a:pPr algn="ctr"/>
                      <a:r>
                        <a:rPr lang="ru-RU" dirty="0" smtClean="0"/>
                        <a:t>(зачислено2)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100%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47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2023-2024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 группы </a:t>
                      </a:r>
                    </a:p>
                    <a:p>
                      <a:r>
                        <a:rPr lang="ru-RU" dirty="0" smtClean="0"/>
                        <a:t>(45 человек)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(зачислено4)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100%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755576" y="2924944"/>
            <a:ext cx="8026151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условий.  Повышение мотивации к занятиям  фехтованием. Продуктивная работа с родител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ями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IMG-20220418-WA0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763851"/>
            <a:ext cx="3096344" cy="2210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20220530_1321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59" y="3789040"/>
            <a:ext cx="2847709" cy="2210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3573016"/>
            <a:ext cx="2232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Субботник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6632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социально значимых мероприятиях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332656"/>
            <a:ext cx="7850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51992" y="485056"/>
            <a:ext cx="7850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/>
          </a:p>
        </p:txBody>
      </p:sp>
      <p:pic>
        <p:nvPicPr>
          <p:cNvPr id="7" name="Рисунок 6" descr="20180610_111018.jpg"/>
          <p:cNvPicPr>
            <a:picLocks noChangeAspect="1"/>
          </p:cNvPicPr>
          <p:nvPr/>
        </p:nvPicPr>
        <p:blipFill>
          <a:blip r:embed="rId2" cstate="print"/>
          <a:srcRect t="34250" r="2401"/>
          <a:stretch>
            <a:fillRect/>
          </a:stretch>
        </p:blipFill>
        <p:spPr>
          <a:xfrm>
            <a:off x="5658839" y="4008935"/>
            <a:ext cx="3015852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190427_143041.jpg"/>
          <p:cNvPicPr>
            <a:picLocks noChangeAspect="1"/>
          </p:cNvPicPr>
          <p:nvPr/>
        </p:nvPicPr>
        <p:blipFill>
          <a:blip r:embed="rId3" cstate="print"/>
          <a:srcRect t="6951" r="-89" b="24800"/>
          <a:stretch>
            <a:fillRect/>
          </a:stretch>
        </p:blipFill>
        <p:spPr>
          <a:xfrm>
            <a:off x="395536" y="692696"/>
            <a:ext cx="3088837" cy="2808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619672" y="6093296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Парад к «Дню  города»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парад 2.jpg"/>
          <p:cNvPicPr>
            <a:picLocks noChangeAspect="1"/>
          </p:cNvPicPr>
          <p:nvPr/>
        </p:nvPicPr>
        <p:blipFill>
          <a:blip r:embed="rId4" cstate="print"/>
          <a:srcRect l="5113" t="19312" r="9051" b="20492"/>
          <a:stretch>
            <a:fillRect/>
          </a:stretch>
        </p:blipFill>
        <p:spPr>
          <a:xfrm>
            <a:off x="3717434" y="764704"/>
            <a:ext cx="4957257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парад 3.jpg"/>
          <p:cNvPicPr>
            <a:picLocks noChangeAspect="1"/>
          </p:cNvPicPr>
          <p:nvPr/>
        </p:nvPicPr>
        <p:blipFill>
          <a:blip r:embed="rId5" cstate="print"/>
          <a:srcRect t="19312" r="6688" b="6328"/>
          <a:stretch>
            <a:fillRect/>
          </a:stretch>
        </p:blipFill>
        <p:spPr>
          <a:xfrm>
            <a:off x="395536" y="3908193"/>
            <a:ext cx="3816424" cy="2029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851920" y="3501008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Показательное выступление «Спортивный праздник»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273051"/>
            <a:ext cx="7859216" cy="128374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фехтовальщиков в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значимых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55777" y="4149080"/>
            <a:ext cx="3888431" cy="7920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2555776" y="1628800"/>
            <a:ext cx="2232247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Рисунок 8" descr="20240623_0955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3481018"/>
            <a:ext cx="554461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-20220325-WA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363768"/>
            <a:ext cx="2193707" cy="2924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20240802_2142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1484784"/>
            <a:ext cx="55446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и развитие неординарных способностей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4" descr="20230702_2038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5" y="1484784"/>
            <a:ext cx="4992555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230702_2041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4636775"/>
            <a:ext cx="5897745" cy="1831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240701_2054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1484784"/>
            <a:ext cx="2880356" cy="3006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414</Words>
  <Application>Microsoft Office PowerPoint</Application>
  <PresentationFormat>Экран (4:3)</PresentationFormat>
  <Paragraphs>103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Тема Office</vt:lpstr>
      <vt:lpstr> Муниципальное автономное учреждение дополнительного образования «Юность» г. Амурска Амурского муниципального района Хабаровского края Реализация программы дополнительного образования физкультурно-спортивной направленности по фехтованию (2022 – 2024 у.г.) </vt:lpstr>
      <vt:lpstr>Презентация PowerPoint</vt:lpstr>
      <vt:lpstr>  Первые шаги в фехтовании и  первые победы… </vt:lpstr>
      <vt:lpstr>Качество освоение знаний, умений и навыков</vt:lpstr>
      <vt:lpstr>Созданы условия для успешной социализации детей</vt:lpstr>
      <vt:lpstr>Создание благоприятных условий.  Повышение мотивации к занятиям  фехтованием. Продуктивная работа с родителями</vt:lpstr>
      <vt:lpstr>Презентация PowerPoint</vt:lpstr>
      <vt:lpstr>Презентация PowerPoint</vt:lpstr>
      <vt:lpstr>Выявление и развитие неординарных способностей</vt:lpstr>
      <vt:lpstr>Достижения обучающихся </vt:lpstr>
      <vt:lpstr>Первые победы</vt:lpstr>
      <vt:lpstr>Использование новых  образовательных     технологий</vt:lpstr>
      <vt:lpstr>Воспитательная часть  реализации программы</vt:lpstr>
      <vt:lpstr>Патриотическое воспитание</vt:lpstr>
      <vt:lpstr>Презентация PowerPoint</vt:lpstr>
      <vt:lpstr>     </vt:lpstr>
      <vt:lpstr>Спортивный лагерь «Олимпиец»</vt:lpstr>
      <vt:lpstr>Привлечение младших школьников к фехтованию (первое знакомство)</vt:lpstr>
      <vt:lpstr>Презентация PowerPoint</vt:lpstr>
      <vt:lpstr>Организация досуга в каникулярное время</vt:lpstr>
      <vt:lpstr>Экскурсия по г. Владивостоку, посещение «Океанариума»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«Организация педагогической деятельности в течении 2018 -2019 учебного года» из опыта работы педагога дополнительного образования Коренякиной М.В. (объединение фехтование) </dc:title>
  <dc:creator>user</dc:creator>
  <cp:lastModifiedBy>User</cp:lastModifiedBy>
  <cp:revision>72</cp:revision>
  <dcterms:created xsi:type="dcterms:W3CDTF">2019-05-22T14:50:06Z</dcterms:created>
  <dcterms:modified xsi:type="dcterms:W3CDTF">2024-09-09T23:40:47Z</dcterms:modified>
</cp:coreProperties>
</file>